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CC00"/>
    <a:srgbClr val="CCFFFF"/>
    <a:srgbClr val="66FFFF"/>
    <a:srgbClr val="FFCCCC"/>
    <a:srgbClr val="FFCC66"/>
    <a:srgbClr val="99CCFF"/>
    <a:srgbClr val="CCFF33"/>
    <a:srgbClr val="FFCC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7835A-3637-4276-B541-78F0673A4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718E331-AD45-4279-B5CB-E6A9B0E78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14D42-E007-4D78-BFE5-C7D086F12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643A-B6F5-4D39-8423-CF042C5C18A6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787B7C-B7E6-4E4B-A1CB-422FD020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57EB9E-94EF-4339-995A-3FF621C34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4EE-E595-4455-9BF2-EE50DC2AD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58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151223-680A-4B81-B968-0984709D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52D1B3-8F49-4E19-A749-A5B2F87CB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0C48FA-5146-4558-8C42-AA10B14DF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643A-B6F5-4D39-8423-CF042C5C18A6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9F38F0-0588-4E75-BF35-4AE63A795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2E2475-0AFA-4F2C-8972-8C715B0DA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4EE-E595-4455-9BF2-EE50DC2AD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29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7769F5D-A655-411A-819A-D57A96F6BF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92785E4-8605-44BB-8922-1D39174B9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042FBE-686B-4C17-9A3B-9F290DBA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643A-B6F5-4D39-8423-CF042C5C18A6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00F654-4D96-420D-9FF0-202C2BBC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7F628C-CC8E-49DD-BB7B-CF0A249C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4EE-E595-4455-9BF2-EE50DC2AD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27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1694A-6664-4928-8623-7F57F5B25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728876-C9C6-464F-A38F-D0B15E4E8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94C565-C729-4657-8DB3-0C6FAD4F2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643A-B6F5-4D39-8423-CF042C5C18A6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918D7B-5B8B-490F-AD6E-B3DEA6B5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A84A39-7EE8-4B6A-B508-8909A067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4EE-E595-4455-9BF2-EE50DC2AD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74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8DE3B7-F6B3-4FC1-B4D3-0E23B2947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1BC91E-7C7D-4B30-B5E4-0003E886B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893548-D921-4E40-B05D-49A0E354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643A-B6F5-4D39-8423-CF042C5C18A6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F2823A-9798-47E1-9CA5-35207995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F608E5-2790-4B98-AE5D-F8A62E67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4EE-E595-4455-9BF2-EE50DC2AD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74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6413BF-3432-46BF-A5A2-AD6057EA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78273A-8230-4EBB-B229-0046BDBAD4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B10345-0F3F-475A-B598-97E0C0B97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92E554-E784-443B-B3DD-279C2D61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643A-B6F5-4D39-8423-CF042C5C18A6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338ED9-AF65-4E7F-AF79-926DFF73B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35E97A-8387-4B42-8642-7D6BACB78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4EE-E595-4455-9BF2-EE50DC2AD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54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18C9ED-37D8-422F-AE75-3DAE459D8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598499-D148-4BD4-8727-D30E9F605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11FF86-34DE-45AC-8F47-114EF9CC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088E2E9-00A0-4A7B-9D2F-D7B8B13BBB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C42149-F4C6-4F3C-9E85-720EC4081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A4CB4D-7EF6-40F9-87C6-2D5E24E2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643A-B6F5-4D39-8423-CF042C5C18A6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EBB1AC3-9EBC-43C0-9556-6B2AD8FC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FA77F5-6E09-4418-BE12-C474E0DF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4EE-E595-4455-9BF2-EE50DC2AD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31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7FC75D-AD33-4FF1-9542-D2135EBE5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50F70DC-035B-4B4E-9C5C-4D6571B6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643A-B6F5-4D39-8423-CF042C5C18A6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1161674-51D6-4678-A38A-2F881BF5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5AECF3-8D7F-4A52-953D-3EFC1C20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4EE-E595-4455-9BF2-EE50DC2AD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32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FA9501A-4F06-4693-9E8D-46EE711F4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643A-B6F5-4D39-8423-CF042C5C18A6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72CF98-0B20-46E9-ABE9-DEE6A46B1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DAFDE2-61D0-4E0D-8792-A93AEDFE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4EE-E595-4455-9BF2-EE50DC2AD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59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34F82-6DA6-4B89-A6A2-3D138505D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ACBAAC-748E-4936-8A17-4E6F3A3BA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BF03E6-DF23-48A9-B770-B46DFE535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1E3398-0874-4CB0-89E8-C17F1F919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643A-B6F5-4D39-8423-CF042C5C18A6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D52CC2-5D2C-443B-A17F-968AD184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ED49D1-8CC7-4C60-BB4C-8BC1C4DD8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4EE-E595-4455-9BF2-EE50DC2AD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4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25F7CB-FBBF-41CA-B9E0-EE826164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248F3E0-7144-45F2-9357-889406906B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8565CB-715F-48AF-B870-48ED41C11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992A84-E458-46F5-85F2-CDDBA7ED3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643A-B6F5-4D39-8423-CF042C5C18A6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3D189A-A563-45C4-AC4E-714BE8278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1D799B-5964-4E95-BE16-BEB7DE8B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74EE-E595-4455-9BF2-EE50DC2AD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85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E209493-349B-41BA-811E-3192BDEA1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E35471-0D8C-4EF9-A621-3AEEEF41D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3F7E8A-8AB3-45F0-B436-3A95650CF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1643A-B6F5-4D39-8423-CF042C5C18A6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F61DE2-4888-456D-AAC7-5A4D2C868D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373B0E-C63C-4DF5-9124-A83322E584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574EE-E595-4455-9BF2-EE50DC2AD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08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2E0E839C-50B1-48E7-A6D3-CC9A9F0F81D8}"/>
              </a:ext>
            </a:extLst>
          </p:cNvPr>
          <p:cNvSpPr/>
          <p:nvPr/>
        </p:nvSpPr>
        <p:spPr>
          <a:xfrm>
            <a:off x="316522" y="1045212"/>
            <a:ext cx="8989255" cy="4456553"/>
          </a:xfrm>
          <a:prstGeom prst="roundRect">
            <a:avLst>
              <a:gd name="adj" fmla="val 7249"/>
            </a:avLst>
          </a:prstGeom>
          <a:solidFill>
            <a:srgbClr val="FF9999"/>
          </a:solidFill>
          <a:ln w="254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　　　　　　　　　　　　　　　　　　　　　　　　　　　　　　　　　　　　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907D83E2-814E-40BA-8D90-7F5A6B343F08}"/>
              </a:ext>
            </a:extLst>
          </p:cNvPr>
          <p:cNvSpPr/>
          <p:nvPr/>
        </p:nvSpPr>
        <p:spPr>
          <a:xfrm>
            <a:off x="1938997" y="44776"/>
            <a:ext cx="8314006" cy="691970"/>
          </a:xfrm>
          <a:prstGeom prst="roundRect">
            <a:avLst>
              <a:gd name="adj" fmla="val 21868"/>
            </a:avLst>
          </a:prstGeom>
          <a:solidFill>
            <a:schemeClr val="accent1"/>
          </a:solidFill>
          <a:ln w="2222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第８次埼玉県地域保健医療計画の基本理念と</a:t>
            </a: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南部保健医療圏　圏域</a:t>
            </a:r>
            <a:r>
              <a:rPr lang="ja-JP" altLang="en-US" sz="200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別取組（</a:t>
            </a:r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検討中）</a:t>
            </a:r>
            <a:endParaRPr kumimoji="1" lang="ja-JP" altLang="en-US" sz="20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DC31762-1221-4C6D-8B75-442A192510CD}"/>
              </a:ext>
            </a:extLst>
          </p:cNvPr>
          <p:cNvSpPr/>
          <p:nvPr/>
        </p:nvSpPr>
        <p:spPr>
          <a:xfrm>
            <a:off x="675248" y="1413879"/>
            <a:ext cx="8412479" cy="391858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ポストコロナにおける新興感染症発生・まん延時に向けた対策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BB49C35-BFC9-4D05-AE31-EBC933BCACAC}"/>
              </a:ext>
            </a:extLst>
          </p:cNvPr>
          <p:cNvSpPr/>
          <p:nvPr/>
        </p:nvSpPr>
        <p:spPr>
          <a:xfrm>
            <a:off x="675249" y="1223887"/>
            <a:ext cx="1167617" cy="211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基本理念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E2A47D8-128E-4891-8DAD-C7559B277512}"/>
              </a:ext>
            </a:extLst>
          </p:cNvPr>
          <p:cNvSpPr/>
          <p:nvPr/>
        </p:nvSpPr>
        <p:spPr>
          <a:xfrm>
            <a:off x="675249" y="1805737"/>
            <a:ext cx="8412478" cy="40139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　　　　　　　◎感染症対策　　</a:t>
            </a:r>
            <a:r>
              <a:rPr kumimoji="1" lang="en-US" altLang="ja-JP" dirty="0">
                <a:solidFill>
                  <a:schemeClr val="tx1"/>
                </a:solidFill>
              </a:rPr>
              <a:t>※</a:t>
            </a:r>
            <a:r>
              <a:rPr kumimoji="1" lang="ja-JP" altLang="en-US" dirty="0">
                <a:solidFill>
                  <a:schemeClr val="tx1"/>
                </a:solidFill>
              </a:rPr>
              <a:t>健康危機対処計画（感染症編）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0F877BB-F437-4321-B86F-737CE598E361}"/>
              </a:ext>
            </a:extLst>
          </p:cNvPr>
          <p:cNvSpPr/>
          <p:nvPr/>
        </p:nvSpPr>
        <p:spPr>
          <a:xfrm>
            <a:off x="675248" y="1812928"/>
            <a:ext cx="1460695" cy="3918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圏域別取組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E07F548-C661-481D-AA9D-C641ED161002}"/>
              </a:ext>
            </a:extLst>
          </p:cNvPr>
          <p:cNvSpPr/>
          <p:nvPr/>
        </p:nvSpPr>
        <p:spPr>
          <a:xfrm>
            <a:off x="675244" y="4054332"/>
            <a:ext cx="8412482" cy="409062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b="1" spc="-5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誰もが安心して自分らしい暮らしができる、多様な方々が共生する社会の構築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C534C3F-F222-4DD3-B683-19A2D365BE9D}"/>
              </a:ext>
            </a:extLst>
          </p:cNvPr>
          <p:cNvSpPr/>
          <p:nvPr/>
        </p:nvSpPr>
        <p:spPr>
          <a:xfrm>
            <a:off x="675247" y="4460124"/>
            <a:ext cx="8412479" cy="68806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　　　　　　　◎がん医療　◎精神疾患医療　◎災害時医療</a:t>
            </a:r>
          </a:p>
          <a:p>
            <a:r>
              <a:rPr lang="ja-JP" altLang="en-US" dirty="0">
                <a:solidFill>
                  <a:schemeClr val="tx1"/>
                </a:solidFill>
              </a:rPr>
              <a:t>　　　　　　　</a:t>
            </a:r>
            <a:r>
              <a:rPr kumimoji="1" lang="ja-JP" altLang="en-US" dirty="0">
                <a:solidFill>
                  <a:schemeClr val="tx1"/>
                </a:solidFill>
              </a:rPr>
              <a:t>◎医薬品等の安全対策　　　　　　　　　　　　　　　　　　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581FE0C-4230-4672-BD5A-7B16793DB524}"/>
              </a:ext>
            </a:extLst>
          </p:cNvPr>
          <p:cNvSpPr/>
          <p:nvPr/>
        </p:nvSpPr>
        <p:spPr>
          <a:xfrm>
            <a:off x="675248" y="4455721"/>
            <a:ext cx="1460695" cy="6924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圏域別取組　　　　　　　　　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8E3796A-91CB-4D8B-B8C9-D4FFA482F5DC}"/>
              </a:ext>
            </a:extLst>
          </p:cNvPr>
          <p:cNvSpPr/>
          <p:nvPr/>
        </p:nvSpPr>
        <p:spPr>
          <a:xfrm>
            <a:off x="675246" y="2734921"/>
            <a:ext cx="8412481" cy="3878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安心と活気にあふれる高齢社会の実現に向けた健康づくりの推進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52FF1E6-8E40-44D5-9012-44F910A18B80}"/>
              </a:ext>
            </a:extLst>
          </p:cNvPr>
          <p:cNvSpPr/>
          <p:nvPr/>
        </p:nvSpPr>
        <p:spPr>
          <a:xfrm>
            <a:off x="675246" y="3122789"/>
            <a:ext cx="8412481" cy="40578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　　　　　　　◎歯科保健対策　◎在宅医療の推進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0141F7F-7FFD-48E4-A8B5-9C405F9DE734}"/>
              </a:ext>
            </a:extLst>
          </p:cNvPr>
          <p:cNvSpPr/>
          <p:nvPr/>
        </p:nvSpPr>
        <p:spPr>
          <a:xfrm>
            <a:off x="675246" y="3115727"/>
            <a:ext cx="1500852" cy="4128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圏域別取組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5EF8B81-5EC7-44DE-A04A-C8A8D224F046}"/>
              </a:ext>
            </a:extLst>
          </p:cNvPr>
          <p:cNvSpPr/>
          <p:nvPr/>
        </p:nvSpPr>
        <p:spPr>
          <a:xfrm>
            <a:off x="675246" y="2499651"/>
            <a:ext cx="1199717" cy="233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基本理念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6B9A6921-538D-4A98-A477-C385A7D92263}"/>
              </a:ext>
            </a:extLst>
          </p:cNvPr>
          <p:cNvSpPr/>
          <p:nvPr/>
        </p:nvSpPr>
        <p:spPr>
          <a:xfrm>
            <a:off x="675247" y="5956007"/>
            <a:ext cx="11366698" cy="83695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>
                <a:solidFill>
                  <a:schemeClr val="tx1"/>
                </a:solidFill>
              </a:rPr>
              <a:t>◎令和６年３月　：</a:t>
            </a:r>
            <a:r>
              <a:rPr lang="ja-JP" altLang="en-US" dirty="0">
                <a:solidFill>
                  <a:schemeClr val="tx1"/>
                </a:solidFill>
              </a:rPr>
              <a:t>令和５年度　第２回保健医療協議会 （圏域別取組案の協議）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dirty="0">
                <a:solidFill>
                  <a:schemeClr val="tx1"/>
                </a:solidFill>
              </a:rPr>
              <a:t>　◎令和６年５月頃：令和６年度　第１回保健医療協議会 （圏域別取組の決定）　</a:t>
            </a:r>
            <a:r>
              <a:rPr lang="en-US" altLang="ja-JP" dirty="0">
                <a:solidFill>
                  <a:schemeClr val="tx1"/>
                </a:solidFill>
              </a:rPr>
              <a:t>※</a:t>
            </a:r>
            <a:r>
              <a:rPr lang="ja-JP" altLang="en-US" dirty="0">
                <a:solidFill>
                  <a:schemeClr val="tx1"/>
                </a:solidFill>
              </a:rPr>
              <a:t>書面開催を想定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FAC2447-4ECB-4BF1-8B9C-A72400B1A805}"/>
              </a:ext>
            </a:extLst>
          </p:cNvPr>
          <p:cNvSpPr/>
          <p:nvPr/>
        </p:nvSpPr>
        <p:spPr>
          <a:xfrm>
            <a:off x="675244" y="5672750"/>
            <a:ext cx="1449267" cy="271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スケジュール　　　　　　　　　　　　　　　　　　　　　　　　　　　　　　　　　　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BAB0789-841D-4F8E-B0C1-993E9A58CC98}"/>
              </a:ext>
            </a:extLst>
          </p:cNvPr>
          <p:cNvSpPr/>
          <p:nvPr/>
        </p:nvSpPr>
        <p:spPr>
          <a:xfrm>
            <a:off x="675246" y="3820807"/>
            <a:ext cx="1199717" cy="233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基本理念</a:t>
            </a:r>
          </a:p>
        </p:txBody>
      </p:sp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8D97F1D5-1849-4E2F-BD28-9DCCE6D05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831689"/>
              </p:ext>
            </p:extLst>
          </p:nvPr>
        </p:nvGraphicFramePr>
        <p:xfrm>
          <a:off x="9523828" y="1329471"/>
          <a:ext cx="2518117" cy="434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117">
                  <a:extLst>
                    <a:ext uri="{9D8B030D-6E8A-4147-A177-3AD203B41FA5}">
                      <a16:colId xmlns:a16="http://schemas.microsoft.com/office/drawing/2014/main" val="1810313068"/>
                    </a:ext>
                  </a:extLst>
                </a:gridCol>
              </a:tblGrid>
              <a:tr h="373002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第７次圏域別取組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】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15148"/>
                  </a:ext>
                </a:extLst>
              </a:tr>
              <a:tr h="46554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１歯科保健対策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633324"/>
                  </a:ext>
                </a:extLst>
              </a:tr>
              <a:tr h="39424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２がん医療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402439"/>
                  </a:ext>
                </a:extLst>
              </a:tr>
              <a:tr h="49649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３精神疾患医療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7547100"/>
                  </a:ext>
                </a:extLst>
              </a:tr>
              <a:tr h="39424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４感染症対策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1204456"/>
                  </a:ext>
                </a:extLst>
              </a:tr>
              <a:tr h="68993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５新型コロナウイルス感染症対策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3620493"/>
                  </a:ext>
                </a:extLst>
              </a:tr>
              <a:tr h="44698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６災害時医療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1072768"/>
                  </a:ext>
                </a:extLst>
              </a:tr>
              <a:tr h="51970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７在宅医療の推進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2371989"/>
                  </a:ext>
                </a:extLst>
              </a:tr>
              <a:tr h="56733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８医薬品等の安全対策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1544604"/>
                  </a:ext>
                </a:extLst>
              </a:tr>
            </a:tbl>
          </a:graphicData>
        </a:graphic>
      </p:graphicFrame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CF68955D-C07F-4E99-B0E7-6E141ECDF268}"/>
              </a:ext>
            </a:extLst>
          </p:cNvPr>
          <p:cNvSpPr/>
          <p:nvPr/>
        </p:nvSpPr>
        <p:spPr>
          <a:xfrm>
            <a:off x="9242472" y="928466"/>
            <a:ext cx="1139483" cy="4010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〔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</a:t>
            </a:r>
            <a:r>
              <a:rPr kumimoji="1"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〕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EA11255-F1E1-4E6D-A121-4A4750D6E0E6}"/>
              </a:ext>
            </a:extLst>
          </p:cNvPr>
          <p:cNvSpPr/>
          <p:nvPr/>
        </p:nvSpPr>
        <p:spPr>
          <a:xfrm>
            <a:off x="10691446" y="115116"/>
            <a:ext cx="1350499" cy="539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資料３－４</a:t>
            </a:r>
          </a:p>
        </p:txBody>
      </p:sp>
    </p:spTree>
    <p:extLst>
      <p:ext uri="{BB962C8B-B14F-4D97-AF65-F5344CB8AC3E}">
        <p14:creationId xmlns:p14="http://schemas.microsoft.com/office/powerpoint/2010/main" val="3994718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512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HGS創英角ﾎﾟｯﾌﾟ体</vt:lpstr>
      <vt:lpstr>HG丸ｺﾞｼｯｸM-PRO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岡部敏行</dc:creator>
  <cp:lastModifiedBy>岡部敏行</cp:lastModifiedBy>
  <cp:revision>17</cp:revision>
  <cp:lastPrinted>2023-12-12T10:12:03Z</cp:lastPrinted>
  <dcterms:created xsi:type="dcterms:W3CDTF">2023-12-12T07:52:26Z</dcterms:created>
  <dcterms:modified xsi:type="dcterms:W3CDTF">2023-12-13T00:50:16Z</dcterms:modified>
</cp:coreProperties>
</file>