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7FD04A-18A0-489F-9B0C-B9335454FA5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64E29-FB01-4E51-8397-3544C3545B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F101E0-723A-4AB3-B797-91B660131065}"/>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71070726-EB3C-441F-BF43-FCF7EBFA4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D3F503-4340-4872-8374-1E43BF870105}"/>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67195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C595-1BA9-4225-81ED-746D3EF922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193037-2E63-4720-94A4-D0DE6586465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CE0327-87C6-4B82-80B4-3AC428EAB9A1}"/>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96D50F76-ED95-4B48-A299-8256408BA8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2A3D4A-40B7-4591-9594-7454205D0B3C}"/>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40423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6636C0-9437-44A7-A03F-C68F37A907B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6BA3EF-346F-4B9B-BC35-0BBD8C223D3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8AB670-BC21-4B48-B451-0A535032A671}"/>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54448762-75DD-444D-8F56-16107761F2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99C015-D6B0-49AF-B73A-62E764C4D877}"/>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18064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1308E2-D300-40EE-BC23-5CFB595666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9CED2C-EC29-4819-839F-75A3F127BE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28CC9C-E606-47DD-B831-B026B45548D4}"/>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5228A837-EB31-4C80-A466-6134F8B1AD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4347DB-590D-4DED-AA65-7128A1204943}"/>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88830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33AD2-BCAC-4A7E-AA02-B05EBD30EFD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901793-AEC5-460B-A8BD-C0F7A29CC4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F1F246-1096-49CC-A705-02B7F19666C2}"/>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0715800F-8488-430F-97F2-9EFA49225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998756-3894-4860-A291-D5FB2303E5EA}"/>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1764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962B9-CEA3-4FB2-AE92-3FD33070F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C22E5C-DC87-4E67-A73A-E447B6233F5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DA7400-0042-46E1-8905-F162AFF4C9E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9E2147-5C93-4363-9D77-4A0F8483864E}"/>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41808C88-8887-4563-827E-8ED4E6A889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575965-E2FD-4A5D-86D8-AB04D6ACB428}"/>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346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76330-E323-4C35-92ED-B11E1E33A38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029845-246D-4568-929E-1ADA4A7E72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3283E11-C6FA-42A1-A0BD-31DA76E5045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EFFCC6-98EC-4677-828B-6AAEC291F1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89E09A-0DA0-4684-A2D0-F6D45C591F8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C4CD6A-C4D5-431D-8D3B-85A535D8C91C}"/>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8" name="フッター プレースホルダー 7">
            <a:extLst>
              <a:ext uri="{FF2B5EF4-FFF2-40B4-BE49-F238E27FC236}">
                <a16:creationId xmlns:a16="http://schemas.microsoft.com/office/drawing/2014/main" id="{16327FEE-6417-4607-A6D4-FD871C5772B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80463C6-01CC-4287-82EE-4C9BAD0B136B}"/>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871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EAD1CA-CE5E-4CAD-9EBB-23040145918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A82A0C6-ED2F-4FDA-A914-E68546E7B0F6}"/>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4" name="フッター プレースホルダー 3">
            <a:extLst>
              <a:ext uri="{FF2B5EF4-FFF2-40B4-BE49-F238E27FC236}">
                <a16:creationId xmlns:a16="http://schemas.microsoft.com/office/drawing/2014/main" id="{F4F49336-6614-483E-8201-F0D74766AF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51CAC4-2D21-4775-999B-EB6754D5FD26}"/>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06347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5BE2251-7DC3-4E06-812B-61406AB75958}"/>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3" name="フッター プレースホルダー 2">
            <a:extLst>
              <a:ext uri="{FF2B5EF4-FFF2-40B4-BE49-F238E27FC236}">
                <a16:creationId xmlns:a16="http://schemas.microsoft.com/office/drawing/2014/main" id="{EDB65BBB-B583-488A-91B9-70B5DC86EF8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9630BE-14D0-4F60-BAA4-E694F74E7029}"/>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31578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CB0C7-6520-449F-90A6-B8EFCB940BA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7B4A6-9328-44D7-9AE0-F99D21AEC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A37762-B408-430B-80F5-9C3E306A0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46E5FF-E7C6-4D54-A203-863CA8F9B0D3}"/>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D3C363C0-41C3-4E47-A3E2-98DFE2ACBD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1832B9-997B-4DEB-8589-BAF7F5E99B3F}"/>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80738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3817E2-EC18-4D28-90C8-3529B3A34AE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D12806-0E40-4D20-B113-35031BC1B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97A2C49F-C360-45E1-9BF0-4F03AEF9A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BA7A66-080F-4269-AFB2-6EA094139782}"/>
              </a:ext>
            </a:extLst>
          </p:cNvPr>
          <p:cNvSpPr>
            <a:spLocks noGrp="1"/>
          </p:cNvSpPr>
          <p:nvPr>
            <p:ph type="dt" sz="half" idx="10"/>
          </p:nvPr>
        </p:nvSpPr>
        <p:spPr/>
        <p:txBody>
          <a:bodyPr/>
          <a:lstStyle/>
          <a:p>
            <a:fld id="{F638C196-BC10-466A-9D5C-7229EFAA9194}"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E43AB26B-7F0B-445F-8D72-6E6B04E964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A5575E-637C-4C15-8B82-803891908CA0}"/>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2261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4B6946-4B3D-45B8-8351-27F69D28C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A4EF19-D0E2-4DFA-BA48-FB47C8FB89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4BA6E-EDC1-440C-A77E-250FA4FFEB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8C196-BC10-466A-9D5C-7229EFAA9194}"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DEA9C7D9-9BC1-406A-A430-B1105C629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1D0766-117F-47DE-96BF-B47BD4F531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4106924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C8496BB6-C342-4225-A38E-844C3D8BD2E3}"/>
              </a:ext>
            </a:extLst>
          </p:cNvPr>
          <p:cNvSpPr/>
          <p:nvPr/>
        </p:nvSpPr>
        <p:spPr>
          <a:xfrm>
            <a:off x="1168329" y="2718020"/>
            <a:ext cx="7213600" cy="84406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956183B3-60D6-4EC1-AD51-477DEBF05FAA}"/>
              </a:ext>
            </a:extLst>
          </p:cNvPr>
          <p:cNvSpPr/>
          <p:nvPr/>
        </p:nvSpPr>
        <p:spPr>
          <a:xfrm>
            <a:off x="0" y="0"/>
            <a:ext cx="12192000" cy="445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埼玉県地域保健医療計画（第８次）　圏域別取組 策定指針　（概要）</a:t>
            </a:r>
          </a:p>
        </p:txBody>
      </p:sp>
      <p:sp>
        <p:nvSpPr>
          <p:cNvPr id="5" name="テキスト ボックス 4">
            <a:extLst>
              <a:ext uri="{FF2B5EF4-FFF2-40B4-BE49-F238E27FC236}">
                <a16:creationId xmlns:a16="http://schemas.microsoft.com/office/drawing/2014/main" id="{81279D77-79D0-4C4B-ADB6-2DFDDCD9E199}"/>
              </a:ext>
            </a:extLst>
          </p:cNvPr>
          <p:cNvSpPr txBox="1"/>
          <p:nvPr/>
        </p:nvSpPr>
        <p:spPr>
          <a:xfrm>
            <a:off x="140677" y="496556"/>
            <a:ext cx="646331" cy="369332"/>
          </a:xfrm>
          <a:prstGeom prst="rect">
            <a:avLst/>
          </a:prstGeom>
          <a:noFill/>
        </p:spPr>
        <p:txBody>
          <a:bodyPr wrap="none" rtlCol="0">
            <a:spAutoFit/>
          </a:bodyPr>
          <a:lstStyle/>
          <a:p>
            <a:r>
              <a:rPr lang="ja-JP" altLang="en-US" dirty="0"/>
              <a:t>　</a:t>
            </a:r>
            <a:r>
              <a:rPr kumimoji="1" lang="ja-JP" altLang="en-US" dirty="0"/>
              <a:t>　　</a:t>
            </a:r>
          </a:p>
        </p:txBody>
      </p:sp>
      <p:sp>
        <p:nvSpPr>
          <p:cNvPr id="8" name="正方形/長方形 7">
            <a:extLst>
              <a:ext uri="{FF2B5EF4-FFF2-40B4-BE49-F238E27FC236}">
                <a16:creationId xmlns:a16="http://schemas.microsoft.com/office/drawing/2014/main" id="{7CDBD1B7-B3B5-4195-9289-D53CA2D4EB55}"/>
              </a:ext>
            </a:extLst>
          </p:cNvPr>
          <p:cNvSpPr/>
          <p:nvPr/>
        </p:nvSpPr>
        <p:spPr>
          <a:xfrm>
            <a:off x="250023" y="829008"/>
            <a:ext cx="11738706" cy="431515"/>
          </a:xfrm>
          <a:prstGeom prst="rect">
            <a:avLst/>
          </a:prstGeom>
          <a:ln w="25400">
            <a:solidFill>
              <a:srgbClr val="002060"/>
            </a:solidFill>
          </a:ln>
        </p:spPr>
        <p:txBody>
          <a:bodyPr wrap="square" lIns="72000" tIns="72000" rIns="72000" bIns="36000">
            <a:spAutoFit/>
          </a:bodyPr>
          <a:lstStyle/>
          <a:p>
            <a:pPr>
              <a:lnSpc>
                <a:spcPts val="3000"/>
              </a:lnSpc>
            </a:pPr>
            <a:r>
              <a:rPr lang="ja-JP" altLang="en-US" sz="1600" b="1" dirty="0">
                <a:latin typeface="BIZ UDゴシック" panose="020B0400000000000000" pitchFamily="49" charset="-128"/>
                <a:ea typeface="BIZ UDゴシック" panose="020B0400000000000000" pitchFamily="49" charset="-128"/>
              </a:rPr>
              <a:t>　</a:t>
            </a:r>
            <a:r>
              <a:rPr lang="ja-JP" altLang="en-US" sz="1600" dirty="0"/>
              <a:t>各二次保健医療圏における、地域の実情に応じた重点課題を解決するための具体的方策を示すもの</a:t>
            </a:r>
            <a:r>
              <a:rPr lang="ja-JP" altLang="en-US" sz="1600" b="1" dirty="0">
                <a:latin typeface="BIZ UDゴシック" panose="020B0400000000000000" pitchFamily="49" charset="-128"/>
                <a:ea typeface="BIZ UDゴシック" panose="020B0400000000000000" pitchFamily="49" charset="-128"/>
              </a:rPr>
              <a:t>　</a:t>
            </a:r>
            <a:endParaRPr lang="ja-JP" altLang="en-US" sz="1400" dirty="0">
              <a:latin typeface="BIZ UDゴシック" panose="020B0400000000000000" pitchFamily="49" charset="-128"/>
              <a:ea typeface="BIZ UDゴシック" panose="020B0400000000000000" pitchFamily="49" charset="-128"/>
            </a:endParaRPr>
          </a:p>
        </p:txBody>
      </p:sp>
      <p:sp>
        <p:nvSpPr>
          <p:cNvPr id="9" name="台形 8">
            <a:extLst>
              <a:ext uri="{FF2B5EF4-FFF2-40B4-BE49-F238E27FC236}">
                <a16:creationId xmlns:a16="http://schemas.microsoft.com/office/drawing/2014/main" id="{6CE06EA4-7E0C-495A-BC0A-F128013394DC}"/>
              </a:ext>
            </a:extLst>
          </p:cNvPr>
          <p:cNvSpPr/>
          <p:nvPr/>
        </p:nvSpPr>
        <p:spPr>
          <a:xfrm>
            <a:off x="250023" y="479311"/>
            <a:ext cx="2375876"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lnTo>
                  <a:pt x="11462" y="6179"/>
                </a:lnTo>
                <a:lnTo>
                  <a:pt x="2175627" y="0"/>
                </a:lnTo>
                <a:lnTo>
                  <a:pt x="2582562" y="416552"/>
                </a:lnTo>
                <a:lnTo>
                  <a:pt x="0" y="416552"/>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600" b="1" dirty="0">
                <a:latin typeface="BIZ UDPゴシック" panose="020B0400000000000000" pitchFamily="50" charset="-128"/>
                <a:ea typeface="BIZ UDPゴシック" panose="020B0400000000000000" pitchFamily="50" charset="-128"/>
              </a:rPr>
              <a:t>圏域別取組</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10" name="台形 8">
            <a:extLst>
              <a:ext uri="{FF2B5EF4-FFF2-40B4-BE49-F238E27FC236}">
                <a16:creationId xmlns:a16="http://schemas.microsoft.com/office/drawing/2014/main" id="{858B90E2-2F23-425D-8AE0-653CA715B4DB}"/>
              </a:ext>
            </a:extLst>
          </p:cNvPr>
          <p:cNvSpPr/>
          <p:nvPr/>
        </p:nvSpPr>
        <p:spPr>
          <a:xfrm>
            <a:off x="250022" y="1335233"/>
            <a:ext cx="2375877"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lnTo>
                  <a:pt x="11462" y="6179"/>
                </a:lnTo>
                <a:lnTo>
                  <a:pt x="2175627" y="0"/>
                </a:lnTo>
                <a:lnTo>
                  <a:pt x="2582562" y="416552"/>
                </a:lnTo>
                <a:lnTo>
                  <a:pt x="0" y="416552"/>
                </a:lnTo>
                <a:close/>
              </a:path>
            </a:pathLst>
          </a:cu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600" b="1" dirty="0">
                <a:latin typeface="BIZ UDPゴシック" panose="020B0400000000000000" pitchFamily="50" charset="-128"/>
                <a:ea typeface="BIZ UDPゴシック" panose="020B0400000000000000" pitchFamily="50" charset="-128"/>
              </a:rPr>
              <a:t>圏域別取組の策定</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386F1259-0D1F-4585-BFA0-BD7FEE35174B}"/>
              </a:ext>
            </a:extLst>
          </p:cNvPr>
          <p:cNvSpPr/>
          <p:nvPr/>
        </p:nvSpPr>
        <p:spPr>
          <a:xfrm>
            <a:off x="250021" y="1668967"/>
            <a:ext cx="11738707" cy="3817762"/>
          </a:xfrm>
          <a:prstGeom prst="rect">
            <a:avLst/>
          </a:prstGeom>
          <a:ln w="25400">
            <a:solidFill>
              <a:srgbClr val="C00000"/>
            </a:solidFill>
          </a:ln>
        </p:spPr>
        <p:txBody>
          <a:bodyPr wrap="square" lIns="72000" tIns="72000" rIns="72000" bIns="36000">
            <a:spAutoFit/>
          </a:bodyPr>
          <a:lstStyle/>
          <a:p>
            <a:pPr>
              <a:lnSpc>
                <a:spcPts val="2300"/>
              </a:lnSpc>
            </a:pPr>
            <a:r>
              <a:rPr lang="ja-JP" altLang="en-US" sz="1600" b="1" dirty="0">
                <a:latin typeface="BIZ UDゴシック" panose="020B0400000000000000" pitchFamily="49" charset="-128"/>
                <a:ea typeface="BIZ UDゴシック" panose="020B0400000000000000" pitchFamily="49" charset="-128"/>
              </a:rPr>
              <a:t>　</a:t>
            </a:r>
            <a:r>
              <a:rPr lang="ja-JP" altLang="en-US" sz="1600" dirty="0"/>
              <a:t>（１）以下の選定対象から、</a:t>
            </a:r>
            <a:r>
              <a:rPr lang="ja-JP" altLang="en-US" sz="1600" b="1" dirty="0"/>
              <a:t>概ね４項目以上</a:t>
            </a:r>
            <a:r>
              <a:rPr lang="ja-JP" altLang="en-US" sz="1600" dirty="0"/>
              <a:t>の取組を選定する。</a:t>
            </a:r>
          </a:p>
          <a:p>
            <a:pPr>
              <a:lnSpc>
                <a:spcPts val="2300"/>
              </a:lnSpc>
            </a:pPr>
            <a:r>
              <a:rPr lang="ja-JP" altLang="en-US" sz="1600" dirty="0"/>
              <a:t>　　　　　第８次計画に定める４つの基本理念のうち、</a:t>
            </a:r>
            <a:r>
              <a:rPr lang="ja-JP" altLang="en-US" sz="1600" b="1" u="sng" dirty="0"/>
              <a:t>以下（①、②、③）の３つについて</a:t>
            </a:r>
            <a:r>
              <a:rPr lang="ja-JP" altLang="en-US" sz="1600" dirty="0"/>
              <a:t>、それぞれの基本理念の実現に向け、</a:t>
            </a:r>
            <a:endParaRPr lang="en-US" altLang="ja-JP" sz="1600" dirty="0"/>
          </a:p>
          <a:p>
            <a:pPr>
              <a:lnSpc>
                <a:spcPts val="2300"/>
              </a:lnSpc>
            </a:pPr>
            <a:r>
              <a:rPr lang="en-US" altLang="ja-JP" sz="1600" dirty="0"/>
              <a:t> </a:t>
            </a:r>
            <a:r>
              <a:rPr lang="ja-JP" altLang="en-US" sz="1600" dirty="0"/>
              <a:t>　　　</a:t>
            </a:r>
            <a:r>
              <a:rPr lang="ja-JP" altLang="en-US" sz="1600" b="1" u="sng" dirty="0"/>
              <a:t>各々 １項目以上の取組を選定する</a:t>
            </a:r>
            <a:r>
              <a:rPr lang="ja-JP" altLang="en-US" sz="1600" dirty="0"/>
              <a:t>ものとする。</a:t>
            </a:r>
          </a:p>
          <a:p>
            <a:pPr>
              <a:lnSpc>
                <a:spcPts val="2300"/>
              </a:lnSpc>
              <a:spcBef>
                <a:spcPts val="600"/>
              </a:spcBef>
            </a:pPr>
            <a:r>
              <a:rPr lang="ja-JP" altLang="en-US" sz="1600" dirty="0"/>
              <a:t>　　　　　　　</a:t>
            </a:r>
            <a:r>
              <a:rPr lang="ja-JP" altLang="en-US" sz="1600" b="1" dirty="0"/>
              <a:t>①</a:t>
            </a:r>
            <a:r>
              <a:rPr lang="ja-JP" altLang="en-US" sz="1600" dirty="0"/>
              <a:t>　ポストコロナにおける新興感染症発生・まん延時に向けた対策</a:t>
            </a:r>
          </a:p>
          <a:p>
            <a:pPr>
              <a:lnSpc>
                <a:spcPts val="2300"/>
              </a:lnSpc>
            </a:pPr>
            <a:r>
              <a:rPr lang="ja-JP" altLang="en-US" sz="1600" dirty="0"/>
              <a:t>　　　　　　　</a:t>
            </a:r>
            <a:r>
              <a:rPr lang="ja-JP" altLang="en-US" sz="1600" b="1" dirty="0"/>
              <a:t>②</a:t>
            </a:r>
            <a:r>
              <a:rPr lang="ja-JP" altLang="en-US" sz="1600" dirty="0"/>
              <a:t>　安心と活気にあふれる高齢社会実現に向けた健康づくりの推進</a:t>
            </a:r>
          </a:p>
          <a:p>
            <a:pPr>
              <a:lnSpc>
                <a:spcPts val="2300"/>
              </a:lnSpc>
            </a:pPr>
            <a:r>
              <a:rPr lang="ja-JP" altLang="en-US" sz="1600" dirty="0"/>
              <a:t>　　　　　　　</a:t>
            </a:r>
            <a:r>
              <a:rPr lang="ja-JP" altLang="en-US" sz="1600" b="1" dirty="0"/>
              <a:t>③</a:t>
            </a:r>
            <a:r>
              <a:rPr lang="ja-JP" altLang="en-US" sz="1600" dirty="0"/>
              <a:t>　誰もが安心して自分らしい暮らしができる、多様な方々が共生する社会の構築</a:t>
            </a:r>
          </a:p>
          <a:p>
            <a:pPr>
              <a:lnSpc>
                <a:spcPts val="2300"/>
              </a:lnSpc>
              <a:spcBef>
                <a:spcPts val="600"/>
              </a:spcBef>
            </a:pPr>
            <a:r>
              <a:rPr lang="ja-JP" altLang="en-US" sz="1600" dirty="0"/>
              <a:t>　　　　　なお、</a:t>
            </a:r>
            <a:r>
              <a:rPr lang="ja-JP" altLang="en-US" sz="1600" b="1" dirty="0"/>
              <a:t>①</a:t>
            </a:r>
            <a:r>
              <a:rPr lang="ja-JP" altLang="en-US" sz="1600" dirty="0"/>
              <a:t>にかかる取組は、新型コロナウイルス感染症への対応等を踏まえ、</a:t>
            </a:r>
            <a:r>
              <a:rPr lang="ja-JP" altLang="en-US" sz="1600" u="sng" dirty="0"/>
              <a:t>感染症への対応に関して保健所が策定を</a:t>
            </a:r>
            <a:endParaRPr lang="en-US" altLang="ja-JP" sz="1600" u="sng" dirty="0"/>
          </a:p>
          <a:p>
            <a:pPr>
              <a:lnSpc>
                <a:spcPts val="2300"/>
              </a:lnSpc>
            </a:pPr>
            <a:r>
              <a:rPr lang="ja-JP" altLang="en-US" sz="1600" dirty="0"/>
              <a:t>　　　</a:t>
            </a:r>
            <a:r>
              <a:rPr lang="ja-JP" altLang="en-US" sz="1600" u="sng" dirty="0"/>
              <a:t>求められている</a:t>
            </a:r>
            <a:r>
              <a:rPr lang="en-US" altLang="ja-JP" sz="1600" u="sng" dirty="0"/>
              <a:t>『</a:t>
            </a:r>
            <a:r>
              <a:rPr lang="ja-JP" altLang="en-US" sz="1600" u="sng" dirty="0"/>
              <a:t>健康危機対処計画</a:t>
            </a:r>
            <a:r>
              <a:rPr lang="en-US" altLang="ja-JP" sz="1600" u="sng" dirty="0"/>
              <a:t>』</a:t>
            </a:r>
            <a:r>
              <a:rPr lang="ja-JP" altLang="en-US" sz="1600" u="sng" dirty="0"/>
              <a:t>（感染症編）が位置付けられる。</a:t>
            </a:r>
            <a:endParaRPr lang="en-US" altLang="ja-JP" sz="1600" u="sng" dirty="0"/>
          </a:p>
          <a:p>
            <a:pPr>
              <a:lnSpc>
                <a:spcPts val="2300"/>
              </a:lnSpc>
            </a:pPr>
            <a:r>
              <a:rPr lang="ja-JP" altLang="en-US" sz="1600" dirty="0"/>
              <a:t>　　　　　加えて、健康危機対処計画と整合を図り、新興感染症の発生・まん延時にも必要な医療が提供できる体制の整備について、　　　</a:t>
            </a:r>
            <a:endParaRPr lang="en-US" altLang="ja-JP" sz="1600" dirty="0"/>
          </a:p>
          <a:p>
            <a:pPr>
              <a:lnSpc>
                <a:spcPts val="2300"/>
              </a:lnSpc>
            </a:pPr>
            <a:r>
              <a:rPr lang="ja-JP" altLang="en-US" sz="1600" dirty="0"/>
              <a:t>　　　 圏域内の医療機関間の連携や役割について必要に応じて検討いただきたい。</a:t>
            </a:r>
            <a:endParaRPr lang="en-US" altLang="ja-JP" sz="1600" dirty="0"/>
          </a:p>
          <a:p>
            <a:pPr>
              <a:lnSpc>
                <a:spcPts val="2300"/>
              </a:lnSpc>
            </a:pPr>
            <a:r>
              <a:rPr lang="ja-JP" altLang="en-US" sz="1600" dirty="0"/>
              <a:t>　　　　　また、①～③以外の取組</a:t>
            </a:r>
            <a:r>
              <a:rPr lang="ja-JP" altLang="ja-JP" sz="1600" dirty="0"/>
              <a:t>についても、地域の実情に応じ</a:t>
            </a:r>
            <a:r>
              <a:rPr lang="ja-JP" altLang="en-US" sz="1600" dirty="0"/>
              <a:t>て</a:t>
            </a:r>
            <a:r>
              <a:rPr lang="ja-JP" altLang="ja-JP" sz="1600" dirty="0"/>
              <a:t>選定して差し支えない。</a:t>
            </a:r>
            <a:endParaRPr lang="en-US" altLang="ja-JP" sz="1600" dirty="0"/>
          </a:p>
          <a:p>
            <a:pPr>
              <a:lnSpc>
                <a:spcPts val="500"/>
              </a:lnSpc>
            </a:pPr>
            <a:endParaRPr lang="ja-JP" altLang="en-US" sz="1600" dirty="0"/>
          </a:p>
          <a:p>
            <a:pPr>
              <a:lnSpc>
                <a:spcPts val="2200"/>
              </a:lnSpc>
            </a:pPr>
            <a:r>
              <a:rPr lang="ja-JP" altLang="en-US" sz="1600" dirty="0"/>
              <a:t>　　（２）　（１）で選定した圏域別取組案について、課題の抽出とそれに対する取組の評価・検証を行い、保健医療協議会を経て決定する。</a:t>
            </a:r>
          </a:p>
        </p:txBody>
      </p:sp>
      <p:sp>
        <p:nvSpPr>
          <p:cNvPr id="12" name="台形 8">
            <a:extLst>
              <a:ext uri="{FF2B5EF4-FFF2-40B4-BE49-F238E27FC236}">
                <a16:creationId xmlns:a16="http://schemas.microsoft.com/office/drawing/2014/main" id="{A89118C9-80E2-4106-8BD0-A2700A0671E9}"/>
              </a:ext>
            </a:extLst>
          </p:cNvPr>
          <p:cNvSpPr/>
          <p:nvPr/>
        </p:nvSpPr>
        <p:spPr>
          <a:xfrm>
            <a:off x="250022" y="5541677"/>
            <a:ext cx="2375877"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lnTo>
                  <a:pt x="11462" y="6179"/>
                </a:lnTo>
                <a:lnTo>
                  <a:pt x="2175627" y="0"/>
                </a:lnTo>
                <a:lnTo>
                  <a:pt x="2582562" y="416552"/>
                </a:lnTo>
                <a:lnTo>
                  <a:pt x="0" y="416552"/>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600" b="1" dirty="0">
                <a:latin typeface="BIZ UDPゴシック" panose="020B0400000000000000" pitchFamily="50" charset="-128"/>
                <a:ea typeface="BIZ UDPゴシック" panose="020B0400000000000000" pitchFamily="50" charset="-128"/>
              </a:rPr>
              <a:t>スケジュール</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13" name="正方形/長方形 12">
            <a:extLst>
              <a:ext uri="{FF2B5EF4-FFF2-40B4-BE49-F238E27FC236}">
                <a16:creationId xmlns:a16="http://schemas.microsoft.com/office/drawing/2014/main" id="{F41A9246-D3B3-41B3-8D7A-C7F13A5015E5}"/>
              </a:ext>
            </a:extLst>
          </p:cNvPr>
          <p:cNvSpPr/>
          <p:nvPr/>
        </p:nvSpPr>
        <p:spPr>
          <a:xfrm>
            <a:off x="250022" y="5901677"/>
            <a:ext cx="11738707" cy="919533"/>
          </a:xfrm>
          <a:prstGeom prst="rect">
            <a:avLst/>
          </a:prstGeom>
          <a:ln w="25400">
            <a:solidFill>
              <a:schemeClr val="accent6">
                <a:lumMod val="50000"/>
              </a:schemeClr>
            </a:solidFill>
          </a:ln>
        </p:spPr>
        <p:txBody>
          <a:bodyPr wrap="square" lIns="72000" tIns="72000" rIns="72000" bIns="36000">
            <a:spAutoFit/>
          </a:bodyPr>
          <a:lstStyle/>
          <a:p>
            <a:pPr>
              <a:lnSpc>
                <a:spcPts val="2200"/>
              </a:lnSpc>
            </a:pPr>
            <a:r>
              <a:rPr lang="ja-JP" altLang="en-US" sz="1600" b="1" dirty="0">
                <a:latin typeface="BIZ UDゴシック" panose="020B0400000000000000" pitchFamily="49" charset="-128"/>
                <a:ea typeface="BIZ UDゴシック" panose="020B0400000000000000" pitchFamily="49" charset="-128"/>
              </a:rPr>
              <a:t>　　</a:t>
            </a:r>
            <a:r>
              <a:rPr lang="ja-JP" altLang="en-US" sz="1600" dirty="0"/>
              <a:t>令和５年１１月～１２月　 　令和５年度　第１回保健医療協議会 （８次計画案の概要、圏域別取組策定指針にかかる説明）</a:t>
            </a:r>
            <a:endParaRPr lang="en-US" altLang="ja-JP" sz="1600" dirty="0"/>
          </a:p>
          <a:p>
            <a:pPr>
              <a:lnSpc>
                <a:spcPts val="2200"/>
              </a:lnSpc>
            </a:pPr>
            <a:r>
              <a:rPr lang="ja-JP" altLang="en-US" sz="1600" dirty="0"/>
              <a:t>　　　令和６年　３月　　　　　　 　令和５年度　第２回保健医療協議会 （圏域別取組案の協議）</a:t>
            </a:r>
            <a:endParaRPr lang="en-US" altLang="ja-JP" sz="1600" dirty="0"/>
          </a:p>
          <a:p>
            <a:pPr>
              <a:lnSpc>
                <a:spcPts val="2200"/>
              </a:lnSpc>
            </a:pPr>
            <a:r>
              <a:rPr lang="ja-JP" altLang="en-US" sz="1600" dirty="0"/>
              <a:t>　　　令和６年　５月頃　　　　 　 令和６年度　第１回保健医療協議会 （圏域別取組の決定）　</a:t>
            </a:r>
            <a:r>
              <a:rPr lang="en-US" altLang="ja-JP" sz="1600" dirty="0"/>
              <a:t>※</a:t>
            </a:r>
            <a:r>
              <a:rPr lang="ja-JP" altLang="en-US" sz="1600" dirty="0"/>
              <a:t>書面開催を想定</a:t>
            </a:r>
          </a:p>
        </p:txBody>
      </p:sp>
      <p:sp>
        <p:nvSpPr>
          <p:cNvPr id="15" name="正方形/長方形 14">
            <a:extLst>
              <a:ext uri="{FF2B5EF4-FFF2-40B4-BE49-F238E27FC236}">
                <a16:creationId xmlns:a16="http://schemas.microsoft.com/office/drawing/2014/main" id="{97093C92-1316-43D1-9CB3-DF30AAD6F835}"/>
              </a:ext>
            </a:extLst>
          </p:cNvPr>
          <p:cNvSpPr/>
          <p:nvPr/>
        </p:nvSpPr>
        <p:spPr>
          <a:xfrm>
            <a:off x="10779617" y="63800"/>
            <a:ext cx="1344563" cy="3279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ＭＳ ゴシック" panose="020B0609070205080204" pitchFamily="49" charset="-128"/>
                <a:ea typeface="ＭＳ ゴシック" panose="020B0609070205080204" pitchFamily="49" charset="-128"/>
              </a:rPr>
              <a:t>資料３－１</a:t>
            </a:r>
          </a:p>
        </p:txBody>
      </p:sp>
    </p:spTree>
    <p:extLst>
      <p:ext uri="{BB962C8B-B14F-4D97-AF65-F5344CB8AC3E}">
        <p14:creationId xmlns:p14="http://schemas.microsoft.com/office/powerpoint/2010/main" val="8263648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S Pゴシック">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E699D1CE-F3E1-4903-8648-8F0B4690FE50}" vid="{958253D0-D172-45CA-9FEB-EBDE5F69CB37}"/>
    </a:ext>
  </a:extLst>
</a:theme>
</file>

<file path=docProps/app.xml><?xml version="1.0" encoding="utf-8"?>
<Properties xmlns="http://schemas.openxmlformats.org/officeDocument/2006/extended-properties" xmlns:vt="http://schemas.openxmlformats.org/officeDocument/2006/docPropsVTypes">
  <Template>Default Theme</Template>
  <TotalTime>89</TotalTime>
  <Words>480</Words>
  <Application>Microsoft Office PowerPoint</Application>
  <PresentationFormat>ワイド画面</PresentationFormat>
  <Paragraphs>23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BIZ UDゴシック</vt:lpstr>
      <vt:lpstr>ＭＳ Ｐゴシック</vt:lpstr>
      <vt:lpstr>ＭＳ ゴシック</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利根川惇</dc:creator>
  <cp:lastModifiedBy>岡部敏行</cp:lastModifiedBy>
  <cp:revision>14</cp:revision>
  <dcterms:created xsi:type="dcterms:W3CDTF">2023-11-02T11:21:04Z</dcterms:created>
  <dcterms:modified xsi:type="dcterms:W3CDTF">2023-12-11T06:54:10Z</dcterms:modified>
</cp:coreProperties>
</file>