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5" r:id="rId9"/>
  </p:sldIdLst>
  <p:sldSz cx="12192000" cy="6858000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26222-843F-45AC-9029-53B302406F8E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CFF07-C9C0-439B-A854-2487236D52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601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0BCC4-8B63-47EA-A957-F719E0F6316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EB66B-06C5-4B06-8DC0-2593C59BFA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15164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16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66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98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115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8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3439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250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28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83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078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8858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B3F93-2BD7-42B8-925E-3C90CE3236D9}" type="datetimeFigureOut">
              <a:rPr kumimoji="1" lang="ja-JP" altLang="en-US" smtClean="0"/>
              <a:t>2021/8/5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9CAB5-5882-4EFD-A2A2-04674D91F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332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農業参入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計画書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（例）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株式会社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○○</a:t>
            </a:r>
          </a:p>
          <a:p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年　　月　　日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3551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１　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会社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概要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社名：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設立年月：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資本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電話番号：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売上高：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従業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員数：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代表者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関連会社：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3397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２　農業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参入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zh-TW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目的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どのような経緯で農業参入に至ったか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どのような農業経営を目指すのか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1644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３　目指す農業経営の姿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経営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耕地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面積：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当初〇年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田　○○</a:t>
            </a:r>
            <a:r>
              <a:rPr lang="en-US" altLang="zh-TW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畑　○○</a:t>
            </a:r>
            <a:r>
              <a:rPr lang="en-US" altLang="zh-TW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計　○○</a:t>
            </a:r>
            <a:r>
              <a:rPr lang="en-US" altLang="zh-TW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目標〇年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田　○○</a:t>
            </a:r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畑　○○</a:t>
            </a:r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計　○○</a:t>
            </a:r>
            <a:r>
              <a:rPr lang="en-US" altLang="zh-TW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栽培品目：〇〇（〇〇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〇〇（〇〇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ha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栽培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販売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方法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農業施設：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農業機械：</a:t>
            </a: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労働力：常勤　○○名　　　非常勤　○○名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参入スケジュール：〇年　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〇〇〇〇〇〇〇〇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〇〇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〇年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〇〇〇〇〇〇〇〇〇〇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〇年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〇〇〇〇〇〇〇〇〇〇</a:t>
            </a:r>
          </a:p>
          <a:p>
            <a:pPr marL="0" indent="0">
              <a:buNone/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〇年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〇〇〇〇〇〇〇〇〇〇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5625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４　経営のイメージ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8200" y="4889500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6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写真やイメージ画像など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参考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にした事例など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4326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５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栽培及び販売方法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1603375"/>
          </a:xfrm>
        </p:spPr>
        <p:txBody>
          <a:bodyPr>
            <a:normAutofit/>
          </a:bodyPr>
          <a:lstStyle/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栽培技術はどのように確保するか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具体的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な栽培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方法について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生産物の販売方法について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838200" y="34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　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農地の管理と労働力の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確保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838200" y="4889500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sz="160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38200" y="4754563"/>
            <a:ext cx="10515600" cy="160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日常的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農地（農園）の管理者（農場長）は誰でどのように管理するのか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経営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に必要な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労働力はどのくらいでどの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ように確保する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か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8675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７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栽培計画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981542"/>
              </p:ext>
            </p:extLst>
          </p:nvPr>
        </p:nvGraphicFramePr>
        <p:xfrm>
          <a:off x="1761540" y="1513845"/>
          <a:ext cx="864458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089">
                  <a:extLst>
                    <a:ext uri="{9D8B030D-6E8A-4147-A177-3AD203B41FA5}">
                      <a16:colId xmlns:a16="http://schemas.microsoft.com/office/drawing/2014/main" val="927546460"/>
                    </a:ext>
                  </a:extLst>
                </a:gridCol>
                <a:gridCol w="1551089">
                  <a:extLst>
                    <a:ext uri="{9D8B030D-6E8A-4147-A177-3AD203B41FA5}">
                      <a16:colId xmlns:a16="http://schemas.microsoft.com/office/drawing/2014/main" val="2291425152"/>
                    </a:ext>
                  </a:extLst>
                </a:gridCol>
                <a:gridCol w="1551089">
                  <a:extLst>
                    <a:ext uri="{9D8B030D-6E8A-4147-A177-3AD203B41FA5}">
                      <a16:colId xmlns:a16="http://schemas.microsoft.com/office/drawing/2014/main" val="1587269098"/>
                    </a:ext>
                  </a:extLst>
                </a:gridCol>
                <a:gridCol w="1551089">
                  <a:extLst>
                    <a:ext uri="{9D8B030D-6E8A-4147-A177-3AD203B41FA5}">
                      <a16:colId xmlns:a16="http://schemas.microsoft.com/office/drawing/2014/main" val="2673670344"/>
                    </a:ext>
                  </a:extLst>
                </a:gridCol>
                <a:gridCol w="2440233">
                  <a:extLst>
                    <a:ext uri="{9D8B030D-6E8A-4147-A177-3AD203B41FA5}">
                      <a16:colId xmlns:a16="http://schemas.microsoft.com/office/drawing/2014/main" val="322190898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備考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58972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作付面積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㎡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7443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収穫量</a:t>
                      </a:r>
                      <a:r>
                        <a:rPr kumimoji="1" lang="en-US" altLang="ja-JP" sz="1200" dirty="0" smtClean="0"/>
                        <a:t>(kg)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958272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単位収量</a:t>
                      </a:r>
                      <a:r>
                        <a:rPr kumimoji="1" lang="en-US" altLang="ja-JP" sz="1200" dirty="0" smtClean="0"/>
                        <a:t>(t/10a)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76892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労働時間</a:t>
                      </a:r>
                      <a:r>
                        <a:rPr kumimoji="1" lang="en-US" altLang="ja-JP" sz="1200" dirty="0" smtClean="0"/>
                        <a:t>(h)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9147790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6340713"/>
              </p:ext>
            </p:extLst>
          </p:nvPr>
        </p:nvGraphicFramePr>
        <p:xfrm>
          <a:off x="1761539" y="4612318"/>
          <a:ext cx="8644589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51089">
                  <a:extLst>
                    <a:ext uri="{9D8B030D-6E8A-4147-A177-3AD203B41FA5}">
                      <a16:colId xmlns:a16="http://schemas.microsoft.com/office/drawing/2014/main" val="927546460"/>
                    </a:ext>
                  </a:extLst>
                </a:gridCol>
                <a:gridCol w="1551089">
                  <a:extLst>
                    <a:ext uri="{9D8B030D-6E8A-4147-A177-3AD203B41FA5}">
                      <a16:colId xmlns:a16="http://schemas.microsoft.com/office/drawing/2014/main" val="2291425152"/>
                    </a:ext>
                  </a:extLst>
                </a:gridCol>
                <a:gridCol w="1551089">
                  <a:extLst>
                    <a:ext uri="{9D8B030D-6E8A-4147-A177-3AD203B41FA5}">
                      <a16:colId xmlns:a16="http://schemas.microsoft.com/office/drawing/2014/main" val="1587269098"/>
                    </a:ext>
                  </a:extLst>
                </a:gridCol>
                <a:gridCol w="1551089">
                  <a:extLst>
                    <a:ext uri="{9D8B030D-6E8A-4147-A177-3AD203B41FA5}">
                      <a16:colId xmlns:a16="http://schemas.microsoft.com/office/drawing/2014/main" val="2673670344"/>
                    </a:ext>
                  </a:extLst>
                </a:gridCol>
                <a:gridCol w="2440233">
                  <a:extLst>
                    <a:ext uri="{9D8B030D-6E8A-4147-A177-3AD203B41FA5}">
                      <a16:colId xmlns:a16="http://schemas.microsoft.com/office/drawing/2014/main" val="322190898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備考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58972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販売先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7443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販売量</a:t>
                      </a:r>
                      <a:r>
                        <a:rPr kumimoji="1" lang="en-US" altLang="ja-JP" sz="1200" dirty="0" smtClean="0"/>
                        <a:t>(kg)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958272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販売単価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円</a:t>
                      </a:r>
                      <a:r>
                        <a:rPr kumimoji="1" lang="en-US" altLang="ja-JP" sz="1200" dirty="0" smtClean="0"/>
                        <a:t>/kg)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76892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販売額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円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82239699"/>
                  </a:ext>
                </a:extLst>
              </a:tr>
            </a:tbl>
          </a:graphicData>
        </a:graphic>
      </p:graphicFrame>
      <p:sp>
        <p:nvSpPr>
          <p:cNvPr id="10" name="タイトル 2"/>
          <p:cNvSpPr txBox="1">
            <a:spLocks/>
          </p:cNvSpPr>
          <p:nvPr/>
        </p:nvSpPr>
        <p:spPr>
          <a:xfrm>
            <a:off x="826035" y="34290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８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販売計画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256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９　経営試算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168332"/>
              </p:ext>
            </p:extLst>
          </p:nvPr>
        </p:nvGraphicFramePr>
        <p:xfrm>
          <a:off x="1773705" y="1362834"/>
          <a:ext cx="8644590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0956">
                  <a:extLst>
                    <a:ext uri="{9D8B030D-6E8A-4147-A177-3AD203B41FA5}">
                      <a16:colId xmlns:a16="http://schemas.microsoft.com/office/drawing/2014/main" val="2682865475"/>
                    </a:ext>
                  </a:extLst>
                </a:gridCol>
                <a:gridCol w="1899282">
                  <a:extLst>
                    <a:ext uri="{9D8B030D-6E8A-4147-A177-3AD203B41FA5}">
                      <a16:colId xmlns:a16="http://schemas.microsoft.com/office/drawing/2014/main" val="927546460"/>
                    </a:ext>
                  </a:extLst>
                </a:gridCol>
                <a:gridCol w="1315119">
                  <a:extLst>
                    <a:ext uri="{9D8B030D-6E8A-4147-A177-3AD203B41FA5}">
                      <a16:colId xmlns:a16="http://schemas.microsoft.com/office/drawing/2014/main" val="2291425152"/>
                    </a:ext>
                  </a:extLst>
                </a:gridCol>
                <a:gridCol w="1315119">
                  <a:extLst>
                    <a:ext uri="{9D8B030D-6E8A-4147-A177-3AD203B41FA5}">
                      <a16:colId xmlns:a16="http://schemas.microsoft.com/office/drawing/2014/main" val="1587269098"/>
                    </a:ext>
                  </a:extLst>
                </a:gridCol>
                <a:gridCol w="1315119">
                  <a:extLst>
                    <a:ext uri="{9D8B030D-6E8A-4147-A177-3AD203B41FA5}">
                      <a16:colId xmlns:a16="http://schemas.microsoft.com/office/drawing/2014/main" val="2673670344"/>
                    </a:ext>
                  </a:extLst>
                </a:gridCol>
                <a:gridCol w="2068995">
                  <a:extLst>
                    <a:ext uri="{9D8B030D-6E8A-4147-A177-3AD203B41FA5}">
                      <a16:colId xmlns:a16="http://schemas.microsoft.com/office/drawing/2014/main" val="3221908984"/>
                    </a:ext>
                  </a:extLst>
                </a:gridCol>
              </a:tblGrid>
              <a:tr h="273176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5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/>
                        <a:t>10</a:t>
                      </a:r>
                      <a:r>
                        <a:rPr kumimoji="1" lang="ja-JP" altLang="en-US" sz="1200" dirty="0" smtClean="0"/>
                        <a:t>年目</a:t>
                      </a:r>
                      <a:r>
                        <a:rPr kumimoji="1" lang="en-US" altLang="ja-JP" sz="1200" dirty="0" smtClean="0"/>
                        <a:t>(20</a:t>
                      </a:r>
                      <a:r>
                        <a:rPr kumimoji="1" lang="ja-JP" altLang="en-US" sz="1200" dirty="0" smtClean="0"/>
                        <a:t>**年</a:t>
                      </a:r>
                      <a:r>
                        <a:rPr kumimoji="1" lang="en-US" altLang="ja-JP" sz="1200" dirty="0" smtClean="0"/>
                        <a:t>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備考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589727"/>
                  </a:ext>
                </a:extLst>
              </a:tr>
              <a:tr h="273176">
                <a:tc rowSpan="3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収入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農業収入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744326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その他収入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9582729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収入計　</a:t>
                      </a:r>
                      <a:r>
                        <a:rPr kumimoji="1" lang="en-US" altLang="ja-JP" sz="1200" dirty="0" smtClean="0"/>
                        <a:t>(A)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768922"/>
                  </a:ext>
                </a:extLst>
              </a:tr>
              <a:tr h="273176">
                <a:tc rowSpan="7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支出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賃借料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4659893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水道光熱燃料費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4926639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種苗・肥料・農薬費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880494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資材費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5910310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減価償却費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595766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79875303"/>
                  </a:ext>
                </a:extLst>
              </a:tr>
              <a:tr h="273176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支出計　</a:t>
                      </a:r>
                      <a:r>
                        <a:rPr kumimoji="1" lang="en-US" altLang="ja-JP" sz="1200" dirty="0" smtClean="0"/>
                        <a:t>(B)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6294369"/>
                  </a:ext>
                </a:extLst>
              </a:tr>
              <a:tr h="273176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農業所得</a:t>
                      </a:r>
                      <a:r>
                        <a:rPr kumimoji="1" lang="en-US" altLang="ja-JP" sz="1200" dirty="0" smtClean="0"/>
                        <a:t>(</a:t>
                      </a:r>
                      <a:r>
                        <a:rPr kumimoji="1" lang="ja-JP" altLang="en-US" sz="1200" dirty="0" smtClean="0"/>
                        <a:t>円</a:t>
                      </a:r>
                      <a:r>
                        <a:rPr kumimoji="1" lang="en-US" altLang="ja-JP" sz="1200" dirty="0" smtClean="0"/>
                        <a:t>)</a:t>
                      </a:r>
                      <a:r>
                        <a:rPr kumimoji="1" lang="ja-JP" altLang="en-US" sz="1200" dirty="0" smtClean="0"/>
                        <a:t>　</a:t>
                      </a:r>
                      <a:r>
                        <a:rPr kumimoji="1" lang="en-US" altLang="ja-JP" sz="1200" dirty="0" smtClean="0"/>
                        <a:t>(A)-(B)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9428888"/>
                  </a:ext>
                </a:extLst>
              </a:tr>
              <a:tr h="273176">
                <a:tc gridSpan="2"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総労働時間</a:t>
                      </a:r>
                      <a:r>
                        <a:rPr kumimoji="1" lang="en-US" altLang="ja-JP" sz="1200" dirty="0" smtClean="0"/>
                        <a:t>(h)</a:t>
                      </a:r>
                      <a:endParaRPr kumimoji="1" lang="ja-JP" altLang="en-US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5607180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787960"/>
              </p:ext>
            </p:extLst>
          </p:nvPr>
        </p:nvGraphicFramePr>
        <p:xfrm>
          <a:off x="1773705" y="5212108"/>
          <a:ext cx="864459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28918">
                  <a:extLst>
                    <a:ext uri="{9D8B030D-6E8A-4147-A177-3AD203B41FA5}">
                      <a16:colId xmlns:a16="http://schemas.microsoft.com/office/drawing/2014/main" val="927546460"/>
                    </a:ext>
                  </a:extLst>
                </a:gridCol>
                <a:gridCol w="1728918">
                  <a:extLst>
                    <a:ext uri="{9D8B030D-6E8A-4147-A177-3AD203B41FA5}">
                      <a16:colId xmlns:a16="http://schemas.microsoft.com/office/drawing/2014/main" val="2291425152"/>
                    </a:ext>
                  </a:extLst>
                </a:gridCol>
                <a:gridCol w="1728918">
                  <a:extLst>
                    <a:ext uri="{9D8B030D-6E8A-4147-A177-3AD203B41FA5}">
                      <a16:colId xmlns:a16="http://schemas.microsoft.com/office/drawing/2014/main" val="1587269098"/>
                    </a:ext>
                  </a:extLst>
                </a:gridCol>
                <a:gridCol w="1728918">
                  <a:extLst>
                    <a:ext uri="{9D8B030D-6E8A-4147-A177-3AD203B41FA5}">
                      <a16:colId xmlns:a16="http://schemas.microsoft.com/office/drawing/2014/main" val="2673670344"/>
                    </a:ext>
                  </a:extLst>
                </a:gridCol>
                <a:gridCol w="1728918">
                  <a:extLst>
                    <a:ext uri="{9D8B030D-6E8A-4147-A177-3AD203B41FA5}">
                      <a16:colId xmlns:a16="http://schemas.microsoft.com/office/drawing/2014/main" val="3221908984"/>
                    </a:ext>
                  </a:extLst>
                </a:gridCol>
              </a:tblGrid>
              <a:tr h="266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償却資産名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取得価格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残存率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耐用年数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年償却額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9589727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6744326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9582729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21768922"/>
                  </a:ext>
                </a:extLst>
              </a:tr>
              <a:tr h="2664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計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591477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89459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495</Words>
  <Application>Microsoft Office PowerPoint</Application>
  <PresentationFormat>ワイド画面</PresentationFormat>
  <Paragraphs>83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游ゴシック Light</vt:lpstr>
      <vt:lpstr>Arial</vt:lpstr>
      <vt:lpstr>Office テーマ</vt:lpstr>
      <vt:lpstr>農業参入計画書（例）</vt:lpstr>
      <vt:lpstr>１　会社の概要</vt:lpstr>
      <vt:lpstr>２　農業参入の目的</vt:lpstr>
      <vt:lpstr>３　目指す農業経営の姿</vt:lpstr>
      <vt:lpstr>４　経営のイメージ</vt:lpstr>
      <vt:lpstr>５　栽培及び販売方法</vt:lpstr>
      <vt:lpstr>７　栽培計画</vt:lpstr>
      <vt:lpstr>９　経営試算</vt:lpstr>
    </vt:vector>
  </TitlesOfParts>
  <Company>埼玉県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農業参入計画書</dc:title>
  <dc:creator>埼玉県</dc:creator>
  <cp:lastModifiedBy>埼玉県</cp:lastModifiedBy>
  <cp:revision>18</cp:revision>
  <cp:lastPrinted>2021-08-05T00:46:25Z</cp:lastPrinted>
  <dcterms:created xsi:type="dcterms:W3CDTF">2021-06-22T05:24:13Z</dcterms:created>
  <dcterms:modified xsi:type="dcterms:W3CDTF">2021-08-05T01:41:46Z</dcterms:modified>
</cp:coreProperties>
</file>